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  <p:sldId id="267" r:id="rId13"/>
    <p:sldId id="268" r:id="rId14"/>
    <p:sldId id="273" r:id="rId15"/>
    <p:sldId id="274" r:id="rId16"/>
    <p:sldId id="269" r:id="rId17"/>
    <p:sldId id="270" r:id="rId18"/>
    <p:sldId id="271" r:id="rId19"/>
    <p:sldId id="275" r:id="rId20"/>
    <p:sldId id="272" r:id="rId21"/>
    <p:sldId id="276" r:id="rId22"/>
    <p:sldId id="277" r:id="rId23"/>
    <p:sldId id="278" r:id="rId24"/>
    <p:sldId id="281" r:id="rId25"/>
    <p:sldId id="279" r:id="rId26"/>
    <p:sldId id="280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2020/10/24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　雇用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P.119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6914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求職を諦めると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完全失業率は</a:t>
            </a:r>
          </a:p>
          <a:p>
            <a:r>
              <a:rPr lang="ja-JP" altLang="en-US" dirty="0" smtClean="0"/>
              <a:t>下がる</a:t>
            </a:r>
          </a:p>
          <a:p>
            <a:r>
              <a:rPr kumimoji="1" lang="ja-JP" altLang="en-US" dirty="0" smtClean="0"/>
              <a:t>完全失業率＝求職者数</a:t>
            </a:r>
            <a:r>
              <a:rPr kumimoji="1" lang="en-US" altLang="ja-JP" dirty="0" smtClean="0"/>
              <a:t>÷</a:t>
            </a:r>
            <a:r>
              <a:rPr kumimoji="1" lang="ja-JP" altLang="en-US" dirty="0" smtClean="0"/>
              <a:t>労働力人口</a:t>
            </a:r>
          </a:p>
          <a:p>
            <a:r>
              <a:rPr lang="ja-JP" altLang="en-US" dirty="0" smtClean="0"/>
              <a:t>だから</a:t>
            </a:r>
          </a:p>
          <a:p>
            <a:r>
              <a:rPr kumimoji="1" lang="ja-JP" altLang="en-US" dirty="0" smtClean="0"/>
              <a:t>分子が減ると</a:t>
            </a:r>
          </a:p>
          <a:p>
            <a:r>
              <a:rPr lang="ja-JP" altLang="en-US" dirty="0" smtClean="0"/>
              <a:t>値が減る</a:t>
            </a:r>
          </a:p>
          <a:p>
            <a:r>
              <a:rPr kumimoji="1" lang="en-US" altLang="ja-JP" dirty="0" smtClean="0"/>
              <a:t>2/10  </a:t>
            </a:r>
            <a:r>
              <a:rPr kumimoji="1" lang="ja-JP" altLang="en-US" dirty="0" smtClean="0"/>
              <a:t>→　</a:t>
            </a:r>
            <a:r>
              <a:rPr kumimoji="1" lang="en-US" altLang="ja-JP" dirty="0" smtClean="0"/>
              <a:t>1/10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10536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教科書　</a:t>
            </a:r>
            <a:r>
              <a:rPr kumimoji="1" lang="en-US" altLang="ja-JP" dirty="0" smtClean="0"/>
              <a:t>P.119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48879"/>
          </a:xfrm>
        </p:spPr>
        <p:txBody>
          <a:bodyPr/>
          <a:lstStyle/>
          <a:p>
            <a:r>
              <a:rPr kumimoji="1" lang="ja-JP" altLang="en-US" dirty="0" smtClean="0"/>
              <a:t>完全失業率の推移は</a:t>
            </a:r>
          </a:p>
          <a:p>
            <a:r>
              <a:rPr lang="en-US" altLang="ja-JP" dirty="0" smtClean="0"/>
              <a:t>2000</a:t>
            </a:r>
            <a:r>
              <a:rPr lang="ja-JP" altLang="en-US" dirty="0" smtClean="0"/>
              <a:t>年をピークに</a:t>
            </a:r>
          </a:p>
          <a:p>
            <a:r>
              <a:rPr kumimoji="1" lang="ja-JP" altLang="en-US" dirty="0" smtClean="0"/>
              <a:t>下がっている</a:t>
            </a:r>
          </a:p>
          <a:p>
            <a:r>
              <a:rPr lang="ja-JP" altLang="en-US" dirty="0" smtClean="0"/>
              <a:t>なぜ　？</a:t>
            </a:r>
          </a:p>
          <a:p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611560" y="4221088"/>
            <a:ext cx="2808312" cy="64807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dirty="0" smtClean="0"/>
              <a:t>完全失業率＝</a:t>
            </a:r>
            <a:endParaRPr lang="ja-JP" altLang="en-US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923928" y="4874220"/>
            <a:ext cx="2808312" cy="648072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dirty="0" smtClean="0"/>
              <a:t>労働力</a:t>
            </a:r>
            <a:r>
              <a:rPr lang="ja-JP" altLang="en-US" dirty="0"/>
              <a:t>人口</a:t>
            </a:r>
          </a:p>
        </p:txBody>
      </p:sp>
      <p:cxnSp>
        <p:nvCxnSpPr>
          <p:cNvPr id="7" name="直線コネクタ 6"/>
          <p:cNvCxnSpPr/>
          <p:nvPr/>
        </p:nvCxnSpPr>
        <p:spPr>
          <a:xfrm>
            <a:off x="3419872" y="4545124"/>
            <a:ext cx="34563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3923928" y="3573016"/>
            <a:ext cx="2808312" cy="648072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dirty="0" smtClean="0"/>
              <a:t>完全失業者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431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0500" y="274638"/>
            <a:ext cx="8496300" cy="1498178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P.120 </a:t>
            </a:r>
            <a:r>
              <a:rPr kumimoji="1" lang="ja-JP" altLang="en-US" dirty="0" smtClean="0"/>
              <a:t/>
            </a:r>
            <a:br>
              <a:rPr kumimoji="1" lang="ja-JP" altLang="en-US" dirty="0" smtClean="0"/>
            </a:br>
            <a:r>
              <a:rPr kumimoji="1" lang="ja-JP" altLang="en-US" dirty="0" smtClean="0"/>
              <a:t>わが国における雇用の特徴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r>
              <a:rPr kumimoji="1" lang="en-US" altLang="ja-JP" dirty="0" smtClean="0"/>
              <a:t>(1)</a:t>
            </a:r>
            <a:r>
              <a:rPr kumimoji="1" lang="ja-JP" altLang="en-US" dirty="0" smtClean="0"/>
              <a:t>　雇用期間の変化</a:t>
            </a:r>
            <a:endParaRPr kumimoji="1" lang="en-US" altLang="ja-JP" dirty="0" smtClean="0"/>
          </a:p>
          <a:p>
            <a:r>
              <a:rPr lang="ja-JP" altLang="en-US" dirty="0" smtClean="0"/>
              <a:t>毎年</a:t>
            </a:r>
            <a:r>
              <a:rPr lang="en-US" altLang="ja-JP" dirty="0" smtClean="0"/>
              <a:t>4</a:t>
            </a:r>
            <a:r>
              <a:rPr lang="ja-JP" altLang="en-US" dirty="0" smtClean="0"/>
              <a:t>月に、定期採用</a:t>
            </a:r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正社員</a:t>
            </a:r>
            <a:r>
              <a:rPr kumimoji="1" lang="ja-JP" altLang="en-US" dirty="0" smtClean="0"/>
              <a:t>として</a:t>
            </a:r>
          </a:p>
          <a:p>
            <a:r>
              <a:rPr lang="ja-JP" altLang="en-US" dirty="0" smtClean="0"/>
              <a:t>定年まで雇用</a:t>
            </a:r>
          </a:p>
          <a:p>
            <a:r>
              <a:rPr kumimoji="1" lang="ja-JP" altLang="en-US" dirty="0"/>
              <a:t>これ</a:t>
            </a:r>
            <a:r>
              <a:rPr kumimoji="1" lang="ja-JP" altLang="en-US" dirty="0" smtClean="0"/>
              <a:t>を</a:t>
            </a:r>
          </a:p>
          <a:p>
            <a:r>
              <a:rPr lang="ja-JP" altLang="en-US" dirty="0" smtClean="0">
                <a:solidFill>
                  <a:srgbClr val="FF0000"/>
                </a:solidFill>
              </a:rPr>
              <a:t>終身雇用</a:t>
            </a:r>
          </a:p>
          <a:p>
            <a:r>
              <a:rPr kumimoji="1" lang="ja-JP" altLang="en-US" dirty="0" err="1"/>
              <a:t>で</a:t>
            </a:r>
            <a:r>
              <a:rPr kumimoji="1" lang="ja-JP" altLang="en-US" dirty="0"/>
              <a:t>したが、、、、</a:t>
            </a:r>
          </a:p>
        </p:txBody>
      </p:sp>
    </p:spTree>
    <p:extLst>
      <p:ext uri="{BB962C8B-B14F-4D97-AF65-F5344CB8AC3E}">
        <p14:creationId xmlns:p14="http://schemas.microsoft.com/office/powerpoint/2010/main" val="4084501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1990</a:t>
            </a:r>
            <a:r>
              <a:rPr kumimoji="1" lang="ja-JP" altLang="en-US" dirty="0" smtClean="0"/>
              <a:t>年代　バブル経済崩壊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リストラ</a:t>
            </a:r>
          </a:p>
          <a:p>
            <a:r>
              <a:rPr lang="ja-JP" altLang="en-US" dirty="0" smtClean="0"/>
              <a:t>正社員の解雇</a:t>
            </a:r>
          </a:p>
          <a:p>
            <a:r>
              <a:rPr kumimoji="1" lang="ja-JP" altLang="en-US" dirty="0" smtClean="0"/>
              <a:t>代わりに</a:t>
            </a:r>
          </a:p>
          <a:p>
            <a:r>
              <a:rPr lang="ja-JP" altLang="en-US" dirty="0">
                <a:solidFill>
                  <a:srgbClr val="FF0000"/>
                </a:solidFill>
              </a:rPr>
              <a:t>非正規</a:t>
            </a:r>
            <a:r>
              <a:rPr lang="ja-JP" altLang="en-US" dirty="0" smtClean="0">
                <a:solidFill>
                  <a:srgbClr val="FF0000"/>
                </a:solidFill>
              </a:rPr>
              <a:t>社員</a:t>
            </a:r>
          </a:p>
          <a:p>
            <a:r>
              <a:rPr kumimoji="1" lang="ja-JP" altLang="en-US" dirty="0" smtClean="0"/>
              <a:t>業績の変化に対応しやすい</a:t>
            </a:r>
          </a:p>
          <a:p>
            <a:r>
              <a:rPr lang="ja-JP" altLang="en-US" dirty="0"/>
              <a:t>必要な</a:t>
            </a:r>
            <a:r>
              <a:rPr lang="ja-JP" altLang="en-US" dirty="0" smtClean="0"/>
              <a:t>時、必要な場所に、採用</a:t>
            </a:r>
          </a:p>
          <a:p>
            <a:r>
              <a:rPr kumimoji="1" lang="ja-JP" altLang="en-US" dirty="0" smtClean="0"/>
              <a:t>不要になったら、すぐ解雇</a:t>
            </a:r>
          </a:p>
          <a:p>
            <a:r>
              <a:rPr lang="ja-JP" altLang="en-US" dirty="0" smtClean="0"/>
              <a:t>企業に都合が良い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649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P.120 Word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484784"/>
            <a:ext cx="8892480" cy="4525963"/>
          </a:xfrm>
        </p:spPr>
        <p:txBody>
          <a:bodyPr/>
          <a:lstStyle/>
          <a:p>
            <a:r>
              <a:rPr kumimoji="1" lang="ja-JP" altLang="en-US" dirty="0" smtClean="0"/>
              <a:t>リストラクチャリング</a:t>
            </a:r>
          </a:p>
          <a:p>
            <a:r>
              <a:rPr lang="en-US" altLang="ja-JP" dirty="0" smtClean="0"/>
              <a:t>restructuring</a:t>
            </a:r>
            <a:endParaRPr lang="ja-JP" altLang="en-US" dirty="0" smtClean="0"/>
          </a:p>
          <a:p>
            <a:r>
              <a:rPr kumimoji="1" lang="ja-JP" altLang="en-US" dirty="0" smtClean="0"/>
              <a:t>事業の再構築</a:t>
            </a:r>
          </a:p>
          <a:p>
            <a:r>
              <a:rPr lang="en-US" altLang="ja-JP" dirty="0" smtClean="0"/>
              <a:t>re </a:t>
            </a:r>
            <a:r>
              <a:rPr lang="ja-JP" altLang="en-US" dirty="0" smtClean="0"/>
              <a:t>再　</a:t>
            </a:r>
            <a:r>
              <a:rPr lang="en-US" altLang="ja-JP" dirty="0" err="1" smtClean="0"/>
              <a:t>structur</a:t>
            </a:r>
            <a:r>
              <a:rPr lang="en-US" altLang="ja-JP" dirty="0" smtClean="0"/>
              <a:t> </a:t>
            </a:r>
            <a:r>
              <a:rPr lang="ja-JP" altLang="en-US" dirty="0" smtClean="0"/>
              <a:t>構造</a:t>
            </a:r>
          </a:p>
          <a:p>
            <a:r>
              <a:rPr lang="ja-JP" altLang="en-US" dirty="0" smtClean="0"/>
              <a:t>名詞</a:t>
            </a:r>
            <a:r>
              <a:rPr lang="en-US" altLang="ja-JP" dirty="0" smtClean="0"/>
              <a:t>+</a:t>
            </a:r>
            <a:r>
              <a:rPr lang="en-US" altLang="ja-JP" dirty="0" err="1" smtClean="0"/>
              <a:t>ing</a:t>
            </a:r>
            <a:r>
              <a:rPr lang="en-US" altLang="ja-JP" dirty="0" smtClean="0"/>
              <a:t> = </a:t>
            </a:r>
            <a:r>
              <a:rPr lang="ja-JP" altLang="en-US" dirty="0" smtClean="0"/>
              <a:t>現在分詞　</a:t>
            </a:r>
            <a:r>
              <a:rPr lang="ja-JP" altLang="en-US" dirty="0" err="1" smtClean="0"/>
              <a:t>～して</a:t>
            </a:r>
            <a:r>
              <a:rPr lang="ja-JP" altLang="en-US" dirty="0" smtClean="0"/>
              <a:t>いる</a:t>
            </a:r>
            <a:endParaRPr kumimoji="1" lang="ja-JP" altLang="en-US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356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P120 </a:t>
            </a:r>
            <a:r>
              <a:rPr kumimoji="1" lang="ja-JP" altLang="en-US" dirty="0" smtClean="0"/>
              <a:t>正社員・非正規社員の推移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81100"/>
            <a:ext cx="8229600" cy="577850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グラフ</a:t>
            </a:r>
          </a:p>
          <a:p>
            <a:r>
              <a:rPr lang="en-US" altLang="ja-JP" dirty="0" smtClean="0"/>
              <a:t>1985</a:t>
            </a:r>
            <a:r>
              <a:rPr lang="ja-JP" altLang="en-US" dirty="0" smtClean="0"/>
              <a:t>年と比べて、言えること</a:t>
            </a:r>
          </a:p>
          <a:p>
            <a:r>
              <a:rPr lang="ja-JP" altLang="en-US" dirty="0" smtClean="0"/>
              <a:t>正社員の割合が</a:t>
            </a:r>
            <a:r>
              <a:rPr lang="en-US" altLang="ja-JP" dirty="0" smtClean="0"/>
              <a:t>83.6% </a:t>
            </a:r>
            <a:r>
              <a:rPr lang="ja-JP" altLang="en-US" dirty="0" smtClean="0"/>
              <a:t>～</a:t>
            </a:r>
            <a:r>
              <a:rPr lang="en-US" altLang="ja-JP" dirty="0" smtClean="0"/>
              <a:t>62.7%</a:t>
            </a:r>
            <a:r>
              <a:rPr lang="ja-JP" altLang="en-US" dirty="0" smtClean="0"/>
              <a:t>に減った</a:t>
            </a:r>
          </a:p>
          <a:p>
            <a:r>
              <a:rPr kumimoji="1" lang="ja-JP" altLang="en-US" dirty="0" smtClean="0"/>
              <a:t>非正規社員が増えている</a:t>
            </a:r>
          </a:p>
          <a:p>
            <a:r>
              <a:rPr lang="ja-JP" altLang="en-US" dirty="0" smtClean="0"/>
              <a:t>なかでも</a:t>
            </a:r>
          </a:p>
          <a:p>
            <a:r>
              <a:rPr kumimoji="1" lang="ja-JP" altLang="en-US" dirty="0" smtClean="0"/>
              <a:t>パート・アルバイトや</a:t>
            </a:r>
          </a:p>
          <a:p>
            <a:r>
              <a:rPr lang="ja-JP" altLang="en-US" dirty="0"/>
              <a:t>契約</a:t>
            </a:r>
            <a:r>
              <a:rPr lang="ja-JP" altLang="en-US" dirty="0" smtClean="0"/>
              <a:t>社員</a:t>
            </a:r>
          </a:p>
          <a:p>
            <a:r>
              <a:rPr kumimoji="1" lang="ja-JP" altLang="en-US" dirty="0"/>
              <a:t>なぜ</a:t>
            </a:r>
            <a:r>
              <a:rPr kumimoji="1" lang="ja-JP" altLang="en-US" dirty="0" smtClean="0"/>
              <a:t>か</a:t>
            </a:r>
          </a:p>
          <a:p>
            <a:r>
              <a:rPr lang="ja-JP" altLang="en-US" dirty="0" smtClean="0"/>
              <a:t>企業にとっては、都合が良い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19835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(2)</a:t>
            </a:r>
            <a:r>
              <a:rPr kumimoji="1" lang="ja-JP" altLang="en-US" dirty="0" smtClean="0"/>
              <a:t>　賃金形態の変化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従来</a:t>
            </a:r>
          </a:p>
          <a:p>
            <a:r>
              <a:rPr lang="ja-JP" altLang="en-US" dirty="0"/>
              <a:t>終身</a:t>
            </a:r>
            <a:r>
              <a:rPr lang="ja-JP" altLang="en-US" dirty="0" smtClean="0"/>
              <a:t>雇用</a:t>
            </a:r>
          </a:p>
          <a:p>
            <a:r>
              <a:rPr kumimoji="1" lang="ja-JP" altLang="en-US" dirty="0" smtClean="0"/>
              <a:t>採用→人事教育→配属</a:t>
            </a:r>
          </a:p>
          <a:p>
            <a:r>
              <a:rPr lang="ja-JP" altLang="en-US" dirty="0" smtClean="0">
                <a:solidFill>
                  <a:srgbClr val="FF0000"/>
                </a:solidFill>
              </a:rPr>
              <a:t>職能</a:t>
            </a:r>
            <a:r>
              <a:rPr lang="ja-JP" altLang="en-US" dirty="0" smtClean="0"/>
              <a:t>・・・仕事の役割や能力</a:t>
            </a:r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人脈</a:t>
            </a:r>
            <a:r>
              <a:rPr kumimoji="1" lang="ja-JP" altLang="en-US" dirty="0" smtClean="0"/>
              <a:t>・・・人と人とのつながり</a:t>
            </a:r>
          </a:p>
          <a:p>
            <a:r>
              <a:rPr lang="ja-JP" altLang="en-US" dirty="0" smtClean="0"/>
              <a:t>勤続年数で身につく</a:t>
            </a:r>
          </a:p>
          <a:p>
            <a:r>
              <a:rPr kumimoji="1" lang="ja-JP" altLang="en-US" dirty="0"/>
              <a:t>と</a:t>
            </a:r>
            <a:r>
              <a:rPr kumimoji="1" lang="ja-JP" altLang="en-US" dirty="0" smtClean="0"/>
              <a:t>、いう考え</a:t>
            </a:r>
          </a:p>
          <a:p>
            <a:r>
              <a:rPr lang="ja-JP" altLang="en-US" dirty="0" smtClean="0">
                <a:solidFill>
                  <a:srgbClr val="FF0000"/>
                </a:solidFill>
              </a:rPr>
              <a:t>年功序列</a:t>
            </a:r>
            <a:r>
              <a:rPr lang="ja-JP" altLang="en-US" dirty="0" smtClean="0"/>
              <a:t>の賃金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65648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従来型の問題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企業にとって</a:t>
            </a:r>
          </a:p>
          <a:p>
            <a:r>
              <a:rPr lang="ja-JP" altLang="en-US" dirty="0" smtClean="0"/>
              <a:t>業績が下がっても、賃金を減らせない</a:t>
            </a:r>
          </a:p>
          <a:p>
            <a:r>
              <a:rPr kumimoji="1" lang="ja-JP" altLang="en-US" dirty="0" smtClean="0"/>
              <a:t>経費（人件費）負担</a:t>
            </a:r>
          </a:p>
          <a:p>
            <a:r>
              <a:rPr kumimoji="1" lang="ja-JP" altLang="en-US" dirty="0" smtClean="0"/>
              <a:t>改善</a:t>
            </a:r>
          </a:p>
          <a:p>
            <a:r>
              <a:rPr lang="ja-JP" altLang="en-US" dirty="0">
                <a:solidFill>
                  <a:srgbClr val="FF0000"/>
                </a:solidFill>
              </a:rPr>
              <a:t>成果</a:t>
            </a:r>
            <a:r>
              <a:rPr lang="ja-JP" altLang="en-US" dirty="0" smtClean="0">
                <a:solidFill>
                  <a:srgbClr val="FF0000"/>
                </a:solidFill>
              </a:rPr>
              <a:t>主義賃金制度</a:t>
            </a:r>
          </a:p>
          <a:p>
            <a:r>
              <a:rPr kumimoji="1" lang="ja-JP" altLang="en-US" dirty="0" smtClean="0"/>
              <a:t>・・・仕事の成果や業績に基づく賃金制度</a:t>
            </a:r>
          </a:p>
          <a:p>
            <a:r>
              <a:rPr kumimoji="1" lang="ja-JP" altLang="en-US" dirty="0" smtClean="0"/>
              <a:t>を採用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36840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(3) </a:t>
            </a:r>
            <a:r>
              <a:rPr lang="ja-JP" altLang="en-US" dirty="0" smtClean="0"/>
              <a:t>労使関係の変化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欧米</a:t>
            </a:r>
          </a:p>
          <a:p>
            <a:r>
              <a:rPr lang="ja-JP" altLang="en-US" dirty="0" smtClean="0"/>
              <a:t>転職が盛ん</a:t>
            </a:r>
          </a:p>
          <a:p>
            <a:r>
              <a:rPr lang="ja-JP" altLang="en-US" dirty="0"/>
              <a:t>なの</a:t>
            </a:r>
            <a:r>
              <a:rPr lang="ja-JP" altLang="en-US" dirty="0" smtClean="0"/>
              <a:t>で</a:t>
            </a:r>
          </a:p>
          <a:p>
            <a:r>
              <a:rPr kumimoji="1" lang="ja-JP" altLang="en-US" dirty="0" smtClean="0"/>
              <a:t>産業別に労働者が結束して</a:t>
            </a:r>
          </a:p>
          <a:p>
            <a:r>
              <a:rPr lang="ja-JP" altLang="en-US" dirty="0">
                <a:solidFill>
                  <a:srgbClr val="FF0000"/>
                </a:solidFill>
              </a:rPr>
              <a:t>労働</a:t>
            </a:r>
            <a:r>
              <a:rPr lang="ja-JP" altLang="en-US" dirty="0" smtClean="0">
                <a:solidFill>
                  <a:srgbClr val="FF0000"/>
                </a:solidFill>
              </a:rPr>
              <a:t>組合</a:t>
            </a:r>
          </a:p>
          <a:p>
            <a:r>
              <a:rPr kumimoji="1" lang="ja-JP" altLang="en-US" dirty="0" smtClean="0"/>
              <a:t>日本は</a:t>
            </a:r>
          </a:p>
          <a:p>
            <a:r>
              <a:rPr lang="ja-JP" altLang="en-US" dirty="0" smtClean="0"/>
              <a:t>企業別労働組合だったが、</a:t>
            </a:r>
          </a:p>
          <a:p>
            <a:r>
              <a:rPr kumimoji="1" lang="ja-JP" altLang="en-US" dirty="0" smtClean="0"/>
              <a:t>リストラなどで、企業への不信感の増</a:t>
            </a:r>
            <a:endParaRPr kumimoji="1" lang="ja-JP" altLang="en-US" dirty="0"/>
          </a:p>
        </p:txBody>
      </p:sp>
      <p:sp>
        <p:nvSpPr>
          <p:cNvPr id="4" name="角丸四角形吹き出し 3"/>
          <p:cNvSpPr/>
          <p:nvPr/>
        </p:nvSpPr>
        <p:spPr>
          <a:xfrm>
            <a:off x="6876256" y="3573016"/>
            <a:ext cx="2088232" cy="1080120"/>
          </a:xfrm>
          <a:prstGeom prst="wedgeRoundRectCallout">
            <a:avLst>
              <a:gd name="adj1" fmla="val -130304"/>
              <a:gd name="adj2" fmla="val 122466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協調的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5" name="角丸四角形吹き出し 4"/>
          <p:cNvSpPr/>
          <p:nvPr/>
        </p:nvSpPr>
        <p:spPr>
          <a:xfrm>
            <a:off x="7055768" y="4823172"/>
            <a:ext cx="2088232" cy="1080120"/>
          </a:xfrm>
          <a:prstGeom prst="wedgeRoundRectCallout">
            <a:avLst>
              <a:gd name="adj1" fmla="val -80434"/>
              <a:gd name="adj2" fmla="val 3898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協調</a:t>
            </a:r>
          </a:p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困難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714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Ｐ１２１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/>
              <a:t>雇用</a:t>
            </a:r>
            <a:r>
              <a:rPr lang="ja-JP" altLang="en-US" dirty="0" smtClean="0"/>
              <a:t>形態と年齢別賃金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グラフ</a:t>
            </a:r>
          </a:p>
          <a:p>
            <a:r>
              <a:rPr lang="ja-JP" altLang="en-US" dirty="0" smtClean="0"/>
              <a:t>何が言えるか</a:t>
            </a:r>
          </a:p>
          <a:p>
            <a:r>
              <a:rPr kumimoji="1" lang="ja-JP" altLang="en-US" dirty="0" smtClean="0"/>
              <a:t>正社員</a:t>
            </a:r>
            <a:r>
              <a:rPr kumimoji="1" lang="ja-JP" altLang="en-US" dirty="0"/>
              <a:t>は</a:t>
            </a:r>
            <a:r>
              <a:rPr kumimoji="1" lang="ja-JP" altLang="en-US" dirty="0" err="1" smtClean="0"/>
              <a:t>、？</a:t>
            </a:r>
            <a:endParaRPr kumimoji="1" lang="ja-JP" altLang="en-US" dirty="0" smtClean="0"/>
          </a:p>
          <a:p>
            <a:r>
              <a:rPr lang="en-US" altLang="ja-JP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50</a:t>
            </a:r>
            <a:r>
              <a:rPr lang="ja-JP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歳～</a:t>
            </a:r>
            <a:r>
              <a:rPr lang="en-US" altLang="ja-JP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54</a:t>
            </a:r>
            <a:r>
              <a:rPr lang="ja-JP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歳がピーク</a:t>
            </a:r>
          </a:p>
          <a:p>
            <a:r>
              <a:rPr kumimoji="1" lang="ja-JP" altLang="en-US" dirty="0"/>
              <a:t>非正規</a:t>
            </a:r>
            <a:r>
              <a:rPr kumimoji="1" lang="ja-JP" altLang="en-US" dirty="0" smtClean="0"/>
              <a:t>社員</a:t>
            </a:r>
            <a:r>
              <a:rPr kumimoji="1" lang="ja-JP" altLang="en-US" dirty="0"/>
              <a:t>は</a:t>
            </a:r>
            <a:r>
              <a:rPr kumimoji="1" lang="ja-JP" altLang="en-US" dirty="0" err="1" smtClean="0"/>
              <a:t>、？</a:t>
            </a:r>
            <a:endParaRPr kumimoji="1" lang="ja-JP" altLang="en-US" dirty="0" smtClean="0"/>
          </a:p>
          <a:p>
            <a:r>
              <a:rPr lang="ja-JP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年齢と関係ない</a:t>
            </a:r>
          </a:p>
          <a:p>
            <a:r>
              <a:rPr kumimoji="1" lang="ja-JP" altLang="en-US" dirty="0" smtClean="0"/>
              <a:t>どの年齢でも、</a:t>
            </a:r>
            <a:r>
              <a:rPr kumimoji="1" lang="ja-JP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正社員より低い</a:t>
            </a:r>
          </a:p>
          <a:p>
            <a:r>
              <a:rPr lang="ja-JP" altLang="en-US" dirty="0" smtClean="0"/>
              <a:t>なぜ？</a:t>
            </a:r>
            <a:endParaRPr lang="en-US" altLang="ja-JP" dirty="0" smtClean="0"/>
          </a:p>
          <a:p>
            <a:r>
              <a:rPr kumimoji="1" lang="ja-JP" altLang="en-US" dirty="0" smtClean="0"/>
              <a:t>企業が支払う</a:t>
            </a:r>
            <a:r>
              <a:rPr kumimoji="1" lang="ja-JP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賃金の額が減らせる</a:t>
            </a:r>
            <a:r>
              <a:rPr kumimoji="1" lang="ja-JP" altLang="en-US" dirty="0" smtClean="0"/>
              <a:t>メリット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0267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導入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92696"/>
          </a:xfrm>
        </p:spPr>
        <p:txBody>
          <a:bodyPr/>
          <a:lstStyle/>
          <a:p>
            <a:r>
              <a:rPr kumimoji="1" lang="ja-JP" altLang="en-US" dirty="0" smtClean="0"/>
              <a:t>「雇用」と聞いて、連想すること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99592" y="2564904"/>
            <a:ext cx="6840760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会社、命令、従う、社長、課長、平社員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99592" y="3404490"/>
            <a:ext cx="6840760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正規雇用　←→　非正規雇用</a:t>
            </a:r>
            <a:endParaRPr kumimoji="1" lang="ja-JP" alt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7584" y="4193930"/>
            <a:ext cx="6840760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終身雇用</a:t>
            </a:r>
            <a:endParaRPr kumimoji="1"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99592" y="5085184"/>
            <a:ext cx="6840760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同族、賃金、契約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143180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Ｐ</a:t>
            </a:r>
            <a:r>
              <a:rPr kumimoji="1" lang="en-US" altLang="ja-JP" dirty="0" smtClean="0"/>
              <a:t>121</a:t>
            </a:r>
            <a:r>
              <a:rPr kumimoji="1" lang="ja-JP" altLang="en-US" dirty="0" smtClean="0"/>
              <a:t/>
            </a:r>
            <a:br>
              <a:rPr kumimoji="1" lang="ja-JP" altLang="en-US" dirty="0" smtClean="0"/>
            </a:br>
            <a:r>
              <a:rPr lang="ja-JP" altLang="en-US" dirty="0" smtClean="0"/>
              <a:t>終身雇用と年功序列の賃金制度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教科書の絵</a:t>
            </a:r>
          </a:p>
          <a:p>
            <a:r>
              <a:rPr kumimoji="1" lang="ja-JP" altLang="en-US" dirty="0" smtClean="0"/>
              <a:t>何に乗っている？</a:t>
            </a:r>
            <a:endParaRPr kumimoji="1" lang="en-US" altLang="ja-JP" dirty="0" smtClean="0"/>
          </a:p>
          <a:p>
            <a:r>
              <a:rPr lang="ja-JP" altLang="en-US" dirty="0" smtClean="0"/>
              <a:t>エスカレータ</a:t>
            </a:r>
          </a:p>
          <a:p>
            <a:r>
              <a:rPr kumimoji="1" lang="ja-JP" altLang="en-US" dirty="0" smtClean="0"/>
              <a:t>この意味は？</a:t>
            </a:r>
          </a:p>
          <a:p>
            <a:r>
              <a:rPr lang="ja-JP" altLang="en-US" dirty="0" smtClean="0"/>
              <a:t>一度乗ったら、終点まで</a:t>
            </a:r>
          </a:p>
          <a:p>
            <a:r>
              <a:rPr kumimoji="1" lang="ja-JP" altLang="en-US" dirty="0" smtClean="0"/>
              <a:t>賃金も自動的に増えていくので</a:t>
            </a:r>
          </a:p>
          <a:p>
            <a:r>
              <a:rPr lang="ja-JP" altLang="en-US" dirty="0" smtClean="0"/>
              <a:t>従業員は安定</a:t>
            </a:r>
          </a:p>
          <a:p>
            <a:r>
              <a:rPr kumimoji="1" lang="ja-JP" altLang="en-US" dirty="0"/>
              <a:t>だが</a:t>
            </a:r>
            <a:r>
              <a:rPr kumimoji="1" lang="ja-JP" altLang="en-US" dirty="0" smtClean="0"/>
              <a:t>、企業は世界の流れに対応できない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3416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P122</a:t>
            </a:r>
            <a:br>
              <a:rPr kumimoji="1" lang="en-US" altLang="ja-JP" dirty="0" smtClean="0"/>
            </a:br>
            <a:r>
              <a:rPr lang="ja-JP" altLang="en-US" dirty="0" smtClean="0"/>
              <a:t>さまざまな雇用形態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大別して</a:t>
            </a:r>
          </a:p>
          <a:p>
            <a:r>
              <a:rPr lang="ja-JP" altLang="en-US" dirty="0" smtClean="0"/>
              <a:t>正規雇用</a:t>
            </a:r>
          </a:p>
          <a:p>
            <a:r>
              <a:rPr kumimoji="1" lang="ja-JP" altLang="en-US" dirty="0"/>
              <a:t>非正規</a:t>
            </a:r>
            <a:r>
              <a:rPr kumimoji="1" lang="ja-JP" altLang="en-US" dirty="0" smtClean="0"/>
              <a:t>雇用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5046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正規雇用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長期雇用が前提</a:t>
            </a:r>
          </a:p>
          <a:p>
            <a:r>
              <a:rPr lang="ja-JP" altLang="en-US" dirty="0" smtClean="0"/>
              <a:t>雇用や収入は安定</a:t>
            </a:r>
          </a:p>
          <a:p>
            <a:r>
              <a:rPr kumimoji="1" lang="ja-JP" altLang="en-US" dirty="0"/>
              <a:t>福利</a:t>
            </a:r>
            <a:r>
              <a:rPr kumimoji="1" lang="ja-JP" altLang="en-US" dirty="0" smtClean="0"/>
              <a:t>厚生の面でも優遇</a:t>
            </a:r>
          </a:p>
          <a:p>
            <a:r>
              <a:rPr lang="ja-JP" altLang="en-US" dirty="0" smtClean="0"/>
              <a:t>だが</a:t>
            </a:r>
          </a:p>
          <a:p>
            <a:r>
              <a:rPr kumimoji="1" lang="ja-JP" altLang="en-US" dirty="0" smtClean="0"/>
              <a:t>長時間労働</a:t>
            </a:r>
          </a:p>
          <a:p>
            <a:r>
              <a:rPr lang="ja-JP" altLang="en-US" dirty="0"/>
              <a:t>配置</a:t>
            </a:r>
            <a:r>
              <a:rPr lang="ja-JP" altLang="en-US" dirty="0" smtClean="0"/>
              <a:t>転換で家族と離れたり</a:t>
            </a:r>
          </a:p>
          <a:p>
            <a:r>
              <a:rPr lang="ja-JP" altLang="en-US" dirty="0" smtClean="0"/>
              <a:t>近年は</a:t>
            </a:r>
          </a:p>
          <a:p>
            <a:r>
              <a:rPr lang="ja-JP" altLang="en-US" dirty="0" smtClean="0"/>
              <a:t>非正規社員も従事する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25438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非正規雇用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(1) </a:t>
            </a:r>
            <a:r>
              <a:rPr kumimoji="1" lang="ja-JP" altLang="en-US" dirty="0" smtClean="0"/>
              <a:t>契約社員</a:t>
            </a:r>
          </a:p>
          <a:p>
            <a:r>
              <a:rPr lang="ja-JP" altLang="en-US" dirty="0" smtClean="0"/>
              <a:t>期間社員、嘱託　などと呼ぶ</a:t>
            </a:r>
          </a:p>
          <a:p>
            <a:r>
              <a:rPr kumimoji="1" lang="en-US" altLang="ja-JP" dirty="0" smtClean="0"/>
              <a:t>(2) </a:t>
            </a:r>
            <a:r>
              <a:rPr kumimoji="1" lang="ja-JP" altLang="en-US" dirty="0" smtClean="0"/>
              <a:t>アルバイト・パートタイム労働者</a:t>
            </a:r>
          </a:p>
          <a:p>
            <a:r>
              <a:rPr lang="ja-JP" altLang="en-US" dirty="0" smtClean="0"/>
              <a:t>短時間労働者</a:t>
            </a:r>
          </a:p>
          <a:p>
            <a:r>
              <a:rPr kumimoji="1" lang="ja-JP" altLang="en-US" dirty="0" smtClean="0"/>
              <a:t>時間給や、日給</a:t>
            </a:r>
          </a:p>
          <a:p>
            <a:r>
              <a:rPr lang="en-US" altLang="ja-JP" dirty="0"/>
              <a:t>(3</a:t>
            </a:r>
            <a:r>
              <a:rPr lang="en-US" altLang="ja-JP" dirty="0" smtClean="0"/>
              <a:t>)</a:t>
            </a:r>
            <a:r>
              <a:rPr lang="ja-JP" altLang="en-US" dirty="0" smtClean="0"/>
              <a:t>　派遣社員</a:t>
            </a:r>
          </a:p>
          <a:p>
            <a:r>
              <a:rPr kumimoji="1" lang="ja-JP" altLang="en-US" dirty="0" smtClean="0"/>
              <a:t>登録型派遣・・・登録だけ、仕事あるときだけ</a:t>
            </a:r>
            <a:endParaRPr kumimoji="1" lang="en-US" altLang="ja-JP" dirty="0" smtClean="0"/>
          </a:p>
          <a:p>
            <a:r>
              <a:rPr lang="ja-JP" altLang="en-US" dirty="0" smtClean="0"/>
              <a:t>常用型派遣・・・派遣先が無くても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7390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P.123 </a:t>
            </a:r>
            <a:r>
              <a:rPr kumimoji="1" lang="ja-JP" altLang="en-US" dirty="0" smtClean="0"/>
              <a:t>□派遣契約のしくみ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教科書の絵を見て</a:t>
            </a:r>
          </a:p>
          <a:p>
            <a:r>
              <a:rPr lang="ja-JP" altLang="en-US" dirty="0"/>
              <a:t>派遣</a:t>
            </a:r>
            <a:r>
              <a:rPr lang="ja-JP" altLang="en-US" dirty="0" smtClean="0"/>
              <a:t>社員</a:t>
            </a:r>
          </a:p>
          <a:p>
            <a:r>
              <a:rPr kumimoji="1" lang="ja-JP" altLang="en-US" dirty="0" smtClean="0"/>
              <a:t>仕事をするところと</a:t>
            </a:r>
          </a:p>
          <a:p>
            <a:r>
              <a:rPr lang="ja-JP" altLang="en-US" dirty="0" smtClean="0"/>
              <a:t>給料をもらうところが違う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237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60649"/>
            <a:ext cx="9144000" cy="4363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995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P124 </a:t>
            </a:r>
            <a:r>
              <a:rPr kumimoji="1" lang="ja-JP" altLang="en-US" dirty="0" smtClean="0"/>
              <a:t>雇用にともなう企業の責任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わたしたちが企業で働くのは</a:t>
            </a:r>
          </a:p>
          <a:p>
            <a:r>
              <a:rPr lang="ja-JP" altLang="en-US" dirty="0" smtClean="0"/>
              <a:t>二つの意味</a:t>
            </a:r>
            <a:endParaRPr kumimoji="1" lang="ja-JP" altLang="en-US" dirty="0" smtClean="0"/>
          </a:p>
          <a:p>
            <a:r>
              <a:rPr lang="ja-JP" altLang="en-US" dirty="0" smtClean="0"/>
              <a:t>①　社会に必要な商品をつくる</a:t>
            </a:r>
          </a:p>
          <a:p>
            <a:r>
              <a:rPr lang="ja-JP" altLang="en-US" dirty="0" smtClean="0"/>
              <a:t>社会に貢献　→　生きるよろこび</a:t>
            </a:r>
          </a:p>
          <a:p>
            <a:r>
              <a:rPr lang="ja-JP" altLang="en-US" dirty="0" smtClean="0"/>
              <a:t>②　生活に必要な賃金を得る</a:t>
            </a:r>
          </a:p>
          <a:p>
            <a:r>
              <a:rPr lang="ja-JP" altLang="en-US" dirty="0"/>
              <a:t>その</a:t>
            </a:r>
            <a:r>
              <a:rPr lang="ja-JP" altLang="en-US" dirty="0" smtClean="0"/>
              <a:t>ため</a:t>
            </a:r>
          </a:p>
          <a:p>
            <a:r>
              <a:rPr lang="ja-JP" altLang="en-US" dirty="0" smtClean="0"/>
              <a:t>企業</a:t>
            </a:r>
            <a:r>
              <a:rPr lang="ja-JP" altLang="en-US" dirty="0"/>
              <a:t>は</a:t>
            </a:r>
            <a:r>
              <a:rPr lang="ja-JP" altLang="en-US" dirty="0" smtClean="0"/>
              <a:t>、従業員が安心して働けるよう</a:t>
            </a:r>
          </a:p>
          <a:p>
            <a:r>
              <a:rPr lang="ja-JP" altLang="en-US" dirty="0" smtClean="0"/>
              <a:t>支援する</a:t>
            </a:r>
          </a:p>
          <a:p>
            <a:r>
              <a:rPr lang="ja-JP" altLang="en-US" dirty="0" smtClean="0"/>
              <a:t>責任がある</a:t>
            </a:r>
            <a:endParaRPr lang="ja-JP" altLang="en-US" dirty="0" smtClean="0">
              <a:solidFill>
                <a:srgbClr val="FF0000"/>
              </a:solidFill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8639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福利厚生制度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（１）　法定福利制度</a:t>
            </a:r>
          </a:p>
          <a:p>
            <a:r>
              <a:rPr kumimoji="1" lang="en-US" altLang="ja-JP" dirty="0" smtClean="0"/>
              <a:t>(2) </a:t>
            </a:r>
            <a:r>
              <a:rPr kumimoji="1" lang="ja-JP" altLang="en-US" dirty="0" smtClean="0"/>
              <a:t>法定外福利制度</a:t>
            </a:r>
          </a:p>
          <a:p>
            <a:r>
              <a:rPr lang="ja-JP" altLang="en-US" dirty="0"/>
              <a:t>（３</a:t>
            </a:r>
            <a:r>
              <a:rPr lang="ja-JP" altLang="en-US" dirty="0" smtClean="0"/>
              <a:t>）　雇用に関する法規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034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(1) </a:t>
            </a:r>
            <a:r>
              <a:rPr kumimoji="1" lang="ja-JP" altLang="en-US" dirty="0" smtClean="0"/>
              <a:t>法定福利制度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健康保険</a:t>
            </a:r>
          </a:p>
          <a:p>
            <a:r>
              <a:rPr lang="ja-JP" altLang="en-US" dirty="0"/>
              <a:t>厚生年金</a:t>
            </a:r>
            <a:r>
              <a:rPr lang="ja-JP" altLang="en-US" dirty="0" smtClean="0"/>
              <a:t>保険</a:t>
            </a:r>
          </a:p>
          <a:p>
            <a:r>
              <a:rPr kumimoji="1" lang="ja-JP" altLang="en-US" dirty="0"/>
              <a:t>労災</a:t>
            </a:r>
            <a:r>
              <a:rPr kumimoji="1" lang="ja-JP" altLang="en-US" dirty="0" smtClean="0"/>
              <a:t>保険</a:t>
            </a:r>
          </a:p>
          <a:p>
            <a:r>
              <a:rPr lang="ja-JP" altLang="en-US" dirty="0" smtClean="0"/>
              <a:t>雇用</a:t>
            </a:r>
            <a:r>
              <a:rPr lang="ja-JP" altLang="en-US" dirty="0"/>
              <a:t>保険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406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(2) </a:t>
            </a:r>
            <a:r>
              <a:rPr kumimoji="1" lang="ja-JP" altLang="en-US" dirty="0" smtClean="0"/>
              <a:t>法定外福利制度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r>
              <a:rPr lang="ja-JP" altLang="en-US" dirty="0" smtClean="0"/>
              <a:t>企業が任意で行う</a:t>
            </a:r>
            <a:endParaRPr kumimoji="1" lang="ja-JP" altLang="en-US" dirty="0" smtClean="0"/>
          </a:p>
          <a:p>
            <a:r>
              <a:rPr lang="ja-JP" altLang="en-US" dirty="0" smtClean="0"/>
              <a:t>社宅の提供</a:t>
            </a:r>
          </a:p>
          <a:p>
            <a:r>
              <a:rPr lang="ja-JP" altLang="en-US" dirty="0"/>
              <a:t>家族手当</a:t>
            </a:r>
            <a:endParaRPr kumimoji="1" lang="ja-JP" altLang="en-US" dirty="0" smtClean="0"/>
          </a:p>
          <a:p>
            <a:r>
              <a:rPr lang="ja-JP" altLang="en-US" dirty="0" smtClean="0"/>
              <a:t>教育訓練費の補助</a:t>
            </a:r>
          </a:p>
          <a:p>
            <a:r>
              <a:rPr kumimoji="1" lang="ja-JP" altLang="en-US" dirty="0" smtClean="0"/>
              <a:t>など</a:t>
            </a:r>
          </a:p>
          <a:p>
            <a:r>
              <a:rPr kumimoji="1" lang="ja-JP" altLang="en-US" dirty="0" smtClean="0"/>
              <a:t>任意なので、無い企業もあるし</a:t>
            </a:r>
          </a:p>
          <a:p>
            <a:r>
              <a:rPr kumimoji="1" lang="ja-JP" altLang="en-US" dirty="0" smtClean="0"/>
              <a:t>今あっても、業績などでやめることもある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1819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めあて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Q1 </a:t>
            </a:r>
            <a:r>
              <a:rPr kumimoji="1" lang="ja-JP" altLang="en-US" dirty="0" smtClean="0"/>
              <a:t>正規雇用と非正規雇用の違い</a:t>
            </a:r>
          </a:p>
          <a:p>
            <a:r>
              <a:rPr lang="en-US" altLang="ja-JP" dirty="0" smtClean="0"/>
              <a:t>Q2 </a:t>
            </a:r>
            <a:r>
              <a:rPr lang="ja-JP" altLang="en-US" dirty="0" smtClean="0"/>
              <a:t>年功序列とは</a:t>
            </a:r>
            <a:endParaRPr lang="en-US" altLang="ja-JP" dirty="0" smtClean="0"/>
          </a:p>
          <a:p>
            <a:r>
              <a:rPr kumimoji="1" lang="en-US" altLang="ja-JP" dirty="0"/>
              <a:t> </a:t>
            </a:r>
            <a:r>
              <a:rPr kumimoji="1" lang="en-US" altLang="ja-JP" dirty="0" smtClean="0"/>
              <a:t>Q3 </a:t>
            </a:r>
            <a:r>
              <a:rPr kumimoji="1" lang="ja-JP" altLang="en-US" dirty="0" smtClean="0"/>
              <a:t>会社は従業員のため何をしてくれるか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9233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(3) </a:t>
            </a:r>
            <a:r>
              <a:rPr kumimoji="1" lang="ja-JP" altLang="en-US" dirty="0" smtClean="0"/>
              <a:t>雇用に関する法規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「労働三法」</a:t>
            </a:r>
          </a:p>
          <a:p>
            <a:r>
              <a:rPr lang="ja-JP" altLang="en-US" dirty="0" smtClean="0"/>
              <a:t>労働基準法、労働組合法、労働関係調整法</a:t>
            </a:r>
          </a:p>
          <a:p>
            <a:r>
              <a:rPr kumimoji="1" lang="ja-JP" altLang="en-US" dirty="0"/>
              <a:t>その他</a:t>
            </a:r>
            <a:endParaRPr kumimoji="1" lang="ja-JP" altLang="en-US" dirty="0" smtClean="0"/>
          </a:p>
          <a:p>
            <a:r>
              <a:rPr lang="ja-JP" altLang="en-US" dirty="0" smtClean="0"/>
              <a:t>男女雇用機会均等法</a:t>
            </a:r>
          </a:p>
          <a:p>
            <a:r>
              <a:rPr lang="ja-JP" altLang="en-US" dirty="0" smtClean="0"/>
              <a:t>労働者派遣法</a:t>
            </a:r>
            <a:endParaRPr kumimoji="1" lang="ja-JP" altLang="en-US" dirty="0" smtClean="0"/>
          </a:p>
          <a:p>
            <a:r>
              <a:rPr lang="ja-JP" altLang="en-US" dirty="0"/>
              <a:t>など</a:t>
            </a:r>
            <a:endParaRPr kumimoji="1" lang="ja-JP" altLang="en-US" dirty="0"/>
          </a:p>
        </p:txBody>
      </p:sp>
      <p:sp>
        <p:nvSpPr>
          <p:cNvPr id="4" name="角丸四角形吹き出し 3"/>
          <p:cNvSpPr/>
          <p:nvPr/>
        </p:nvSpPr>
        <p:spPr>
          <a:xfrm>
            <a:off x="5292080" y="3429000"/>
            <a:ext cx="3024336" cy="1872208"/>
          </a:xfrm>
          <a:prstGeom prst="wedgeRoundRectCallout">
            <a:avLst>
              <a:gd name="adj1" fmla="val -60726"/>
              <a:gd name="adj2" fmla="val -87561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労働者の権利</a:t>
            </a:r>
          </a:p>
          <a:p>
            <a:r>
              <a:rPr lang="ja-JP" altLang="en-US" sz="3200" dirty="0" smtClean="0">
                <a:solidFill>
                  <a:schemeClr val="accent6">
                    <a:lumMod val="75000"/>
                  </a:schemeClr>
                </a:solidFill>
              </a:rPr>
              <a:t>団結権</a:t>
            </a:r>
          </a:p>
          <a:p>
            <a:r>
              <a:rPr kumimoji="1" lang="ja-JP" altLang="en-US" sz="3200" dirty="0" smtClean="0">
                <a:solidFill>
                  <a:schemeClr val="accent6">
                    <a:lumMod val="75000"/>
                  </a:schemeClr>
                </a:solidFill>
              </a:rPr>
              <a:t>団体交渉権</a:t>
            </a:r>
          </a:p>
          <a:p>
            <a:r>
              <a:rPr lang="ja-JP" altLang="en-US" sz="3200" dirty="0" smtClean="0">
                <a:solidFill>
                  <a:schemeClr val="accent6">
                    <a:lumMod val="75000"/>
                  </a:schemeClr>
                </a:solidFill>
              </a:rPr>
              <a:t>団体</a:t>
            </a:r>
            <a:r>
              <a:rPr lang="ja-JP" altLang="en-US" sz="3200" dirty="0">
                <a:solidFill>
                  <a:schemeClr val="accent6">
                    <a:lumMod val="75000"/>
                  </a:schemeClr>
                </a:solidFill>
              </a:rPr>
              <a:t>行動権</a:t>
            </a:r>
            <a:endParaRPr kumimoji="1" lang="ja-JP" alt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819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P.125</a:t>
            </a:r>
            <a:br>
              <a:rPr kumimoji="1" lang="en-US" altLang="ja-JP" dirty="0" smtClean="0"/>
            </a:br>
            <a:r>
              <a:rPr lang="ja-JP" altLang="en-US" dirty="0"/>
              <a:t>すべて</a:t>
            </a:r>
            <a:r>
              <a:rPr lang="ja-JP" altLang="en-US" dirty="0" smtClean="0"/>
              <a:t>の人が誇りをもって働くために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教科書</a:t>
            </a:r>
            <a:r>
              <a:rPr kumimoji="1" lang="en-US" altLang="ja-JP" dirty="0" smtClean="0"/>
              <a:t>P.125</a:t>
            </a:r>
          </a:p>
          <a:p>
            <a:r>
              <a:rPr lang="ja-JP" altLang="en-US" dirty="0" smtClean="0"/>
              <a:t>雇用環境の変化</a:t>
            </a:r>
          </a:p>
          <a:p>
            <a:r>
              <a:rPr kumimoji="1" lang="ja-JP" altLang="en-US" dirty="0" smtClean="0"/>
              <a:t>所得格差</a:t>
            </a:r>
          </a:p>
          <a:p>
            <a:r>
              <a:rPr lang="ja-JP" altLang="en-US" dirty="0" smtClean="0"/>
              <a:t>労働力不足</a:t>
            </a:r>
          </a:p>
          <a:p>
            <a:r>
              <a:rPr kumimoji="1" lang="ja-JP" altLang="en-US" dirty="0" smtClean="0"/>
              <a:t>対策として</a:t>
            </a:r>
          </a:p>
          <a:p>
            <a:r>
              <a:rPr lang="ja-JP" altLang="en-US" dirty="0" smtClean="0"/>
              <a:t>女性や高齢者、外国人労働者の活用</a:t>
            </a:r>
          </a:p>
          <a:p>
            <a:r>
              <a:rPr kumimoji="1" lang="ja-JP" altLang="en-US" dirty="0" smtClean="0"/>
              <a:t>その環境づくりが</a:t>
            </a:r>
          </a:p>
          <a:p>
            <a:r>
              <a:rPr lang="ja-JP" altLang="en-US" dirty="0" smtClean="0"/>
              <a:t>企業に求められている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574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P.125</a:t>
            </a:r>
            <a:br>
              <a:rPr kumimoji="1" lang="en-US" altLang="ja-JP" dirty="0" smtClean="0"/>
            </a:br>
            <a:r>
              <a:rPr lang="ja-JP" altLang="en-US" dirty="0" smtClean="0"/>
              <a:t>正規社員と非正規社員の</a:t>
            </a:r>
            <a:br>
              <a:rPr lang="ja-JP" altLang="en-US" dirty="0" smtClean="0"/>
            </a:br>
            <a:r>
              <a:rPr lang="ja-JP" altLang="en-US" dirty="0" smtClean="0"/>
              <a:t>福利厚生制度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r>
              <a:rPr kumimoji="1" lang="ja-JP" altLang="en-US" dirty="0" smtClean="0"/>
              <a:t>たとえば</a:t>
            </a:r>
          </a:p>
          <a:p>
            <a:r>
              <a:rPr lang="ja-JP" altLang="en-US" dirty="0"/>
              <a:t>健康</a:t>
            </a:r>
            <a:r>
              <a:rPr lang="ja-JP" altLang="en-US" dirty="0" smtClean="0"/>
              <a:t>保険料を</a:t>
            </a:r>
          </a:p>
          <a:p>
            <a:r>
              <a:rPr kumimoji="1" lang="ja-JP" altLang="en-US" dirty="0" smtClean="0"/>
              <a:t>正社員は、半額を会社が負担してくれる</a:t>
            </a:r>
          </a:p>
          <a:p>
            <a:r>
              <a:rPr lang="ja-JP" altLang="en-US" dirty="0"/>
              <a:t>など</a:t>
            </a:r>
            <a:r>
              <a:rPr lang="ja-JP" altLang="en-US" dirty="0" smtClean="0"/>
              <a:t>、優遇されている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521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人が人としてはたらくため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Word</a:t>
            </a:r>
          </a:p>
          <a:p>
            <a:r>
              <a:rPr lang="ja-JP" altLang="en-US" dirty="0" smtClean="0"/>
              <a:t>ワークライフバランス</a:t>
            </a:r>
          </a:p>
          <a:p>
            <a:r>
              <a:rPr kumimoji="1" lang="en-US" altLang="ja-JP" dirty="0" smtClean="0"/>
              <a:t>work </a:t>
            </a:r>
            <a:r>
              <a:rPr kumimoji="1" lang="ja-JP" altLang="en-US" dirty="0" smtClean="0"/>
              <a:t>仕事と</a:t>
            </a:r>
            <a:r>
              <a:rPr kumimoji="1" lang="en-US" altLang="ja-JP" dirty="0" smtClean="0"/>
              <a:t>  life</a:t>
            </a:r>
            <a:r>
              <a:rPr kumimoji="1" lang="ja-JP" altLang="en-US" dirty="0" smtClean="0"/>
              <a:t>（人生）</a:t>
            </a:r>
            <a:r>
              <a:rPr kumimoji="1" lang="en-US" altLang="ja-JP" dirty="0" smtClean="0"/>
              <a:t> balance(</a:t>
            </a:r>
            <a:r>
              <a:rPr kumimoji="1" lang="ja-JP" altLang="en-US" dirty="0" smtClean="0"/>
              <a:t>均衡</a:t>
            </a:r>
            <a:r>
              <a:rPr kumimoji="1" lang="en-US" altLang="ja-JP" dirty="0" smtClean="0"/>
              <a:t>)</a:t>
            </a:r>
            <a:endParaRPr kumimoji="1" lang="ja-JP" altLang="en-US" dirty="0" smtClean="0"/>
          </a:p>
          <a:p>
            <a:r>
              <a:rPr kumimoji="1" lang="ja-JP" altLang="en-US" dirty="0" smtClean="0"/>
              <a:t>働き方の見直し</a:t>
            </a:r>
          </a:p>
          <a:p>
            <a:r>
              <a:rPr lang="ja-JP" altLang="en-US" dirty="0" smtClean="0"/>
              <a:t>多様な働き方</a:t>
            </a:r>
          </a:p>
          <a:p>
            <a:r>
              <a:rPr kumimoji="1" lang="ja-JP" altLang="en-US" dirty="0" smtClean="0"/>
              <a:t>生きるための仕事</a:t>
            </a:r>
          </a:p>
          <a:p>
            <a:r>
              <a:rPr lang="ja-JP" altLang="en-US" dirty="0"/>
              <a:t>ではなく</a:t>
            </a:r>
            <a:r>
              <a:rPr lang="ja-JP" altLang="en-US" dirty="0" smtClean="0"/>
              <a:t>、</a:t>
            </a:r>
          </a:p>
          <a:p>
            <a:r>
              <a:rPr kumimoji="1" lang="ja-JP" altLang="en-US" dirty="0" smtClean="0"/>
              <a:t>人生</a:t>
            </a:r>
            <a:r>
              <a:rPr lang="ja-JP" altLang="en-US" dirty="0" smtClean="0"/>
              <a:t>をよく生きる上での仕事の在り方</a:t>
            </a:r>
            <a:endParaRPr kumimoji="1" lang="ja-JP" altLang="en-US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7825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Q1 </a:t>
            </a:r>
            <a:r>
              <a:rPr lang="ja-JP" altLang="en-US" dirty="0" smtClean="0"/>
              <a:t>正規雇用と非正規雇用の違いは</a:t>
            </a:r>
          </a:p>
          <a:p>
            <a:r>
              <a:rPr kumimoji="1" lang="ja-JP" altLang="en-US" dirty="0" smtClean="0"/>
              <a:t>賃金や福利厚生など</a:t>
            </a:r>
          </a:p>
          <a:p>
            <a:r>
              <a:rPr lang="en-US" altLang="ja-JP" dirty="0" smtClean="0"/>
              <a:t>Q2 </a:t>
            </a:r>
            <a:r>
              <a:rPr lang="ja-JP" altLang="en-US" dirty="0" smtClean="0"/>
              <a:t>年功序列とは</a:t>
            </a:r>
          </a:p>
          <a:p>
            <a:r>
              <a:rPr lang="ja-JP" altLang="en-US" dirty="0"/>
              <a:t>勤続</a:t>
            </a:r>
            <a:r>
              <a:rPr lang="ja-JP" altLang="en-US" dirty="0" smtClean="0"/>
              <a:t>年数に応じた賃金制度</a:t>
            </a:r>
          </a:p>
          <a:p>
            <a:r>
              <a:rPr kumimoji="1" lang="en-US" altLang="ja-JP" dirty="0" smtClean="0"/>
              <a:t>Q3 </a:t>
            </a:r>
            <a:r>
              <a:rPr kumimoji="1" lang="ja-JP" altLang="en-US" dirty="0" smtClean="0"/>
              <a:t>会社は従業員のため何をしてくれるか</a:t>
            </a:r>
          </a:p>
          <a:p>
            <a:r>
              <a:rPr lang="ja-JP" altLang="en-US" dirty="0"/>
              <a:t>法定</a:t>
            </a:r>
            <a:r>
              <a:rPr lang="ja-JP" altLang="en-US" dirty="0" smtClean="0"/>
              <a:t>福利、法定外福利、</a:t>
            </a:r>
          </a:p>
          <a:p>
            <a:r>
              <a:rPr lang="ja-JP" altLang="en-US" dirty="0" smtClean="0"/>
              <a:t>ワークライフバランス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5864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確認問題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552" y="1054100"/>
            <a:ext cx="8229600" cy="5604719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(1) </a:t>
            </a:r>
            <a:r>
              <a:rPr kumimoji="1" lang="ja-JP" altLang="en-US" dirty="0" smtClean="0"/>
              <a:t>労働者は、①　を提供</a:t>
            </a:r>
          </a:p>
          <a:p>
            <a:r>
              <a:rPr lang="ja-JP" altLang="en-US" dirty="0" smtClean="0"/>
              <a:t>労働力</a:t>
            </a:r>
          </a:p>
          <a:p>
            <a:r>
              <a:rPr kumimoji="1" lang="ja-JP" altLang="en-US" dirty="0" smtClean="0"/>
              <a:t>両者の間に　②　という取引</a:t>
            </a:r>
          </a:p>
          <a:p>
            <a:r>
              <a:rPr lang="ja-JP" altLang="en-US" dirty="0"/>
              <a:t>雇用</a:t>
            </a:r>
            <a:r>
              <a:rPr lang="ja-JP" altLang="en-US" dirty="0" smtClean="0"/>
              <a:t>契約</a:t>
            </a:r>
          </a:p>
          <a:p>
            <a:r>
              <a:rPr kumimoji="1" lang="ja-JP" altLang="en-US" dirty="0" smtClean="0"/>
              <a:t>定年まで働く　③</a:t>
            </a:r>
          </a:p>
          <a:p>
            <a:r>
              <a:rPr lang="ja-JP" altLang="en-US" dirty="0"/>
              <a:t>終身</a:t>
            </a:r>
            <a:r>
              <a:rPr lang="ja-JP" altLang="en-US" dirty="0" smtClean="0"/>
              <a:t>雇用</a:t>
            </a:r>
          </a:p>
          <a:p>
            <a:r>
              <a:rPr kumimoji="1" lang="ja-JP" altLang="en-US" dirty="0" smtClean="0"/>
              <a:t>勤続年数で賃金が上がる　④年功序列型</a:t>
            </a:r>
          </a:p>
          <a:p>
            <a:r>
              <a:rPr lang="ja-JP" altLang="en-US" dirty="0" smtClean="0"/>
              <a:t>⑥正社員　契約社員、パート⑥アルバイト</a:t>
            </a:r>
          </a:p>
          <a:p>
            <a:r>
              <a:rPr kumimoji="1" lang="ja-JP" altLang="en-US" dirty="0" smtClean="0"/>
              <a:t>⑦非正規社員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7276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P.119 </a:t>
            </a:r>
            <a:r>
              <a:rPr kumimoji="1" lang="ja-JP" altLang="en-US" dirty="0" smtClean="0"/>
              <a:t>雇用の意義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「雇用」とは</a:t>
            </a:r>
          </a:p>
          <a:p>
            <a:r>
              <a:rPr lang="ja-JP" altLang="en-US" dirty="0" smtClean="0"/>
              <a:t>企業</a:t>
            </a:r>
            <a:r>
              <a:rPr lang="ja-JP" altLang="en-US" dirty="0"/>
              <a:t>が</a:t>
            </a:r>
            <a:r>
              <a:rPr lang="ja-JP" altLang="en-US" dirty="0" smtClean="0"/>
              <a:t>、従業員を雇う</a:t>
            </a:r>
          </a:p>
          <a:p>
            <a:r>
              <a:rPr kumimoji="1" lang="ja-JP" altLang="en-US" dirty="0" smtClean="0"/>
              <a:t>従業員</a:t>
            </a:r>
            <a:r>
              <a:rPr kumimoji="1" lang="ja-JP" altLang="en-US" dirty="0"/>
              <a:t>は</a:t>
            </a:r>
            <a:r>
              <a:rPr kumimoji="1" lang="ja-JP" altLang="en-US" dirty="0" smtClean="0"/>
              <a:t>、労働力を企業に提供</a:t>
            </a:r>
          </a:p>
          <a:p>
            <a:r>
              <a:rPr lang="ja-JP" altLang="en-US" dirty="0" smtClean="0"/>
              <a:t>対価として、企業から</a:t>
            </a:r>
            <a:r>
              <a:rPr lang="ja-JP" altLang="en-US" dirty="0" smtClean="0">
                <a:solidFill>
                  <a:srgbClr val="FF0000"/>
                </a:solidFill>
              </a:rPr>
              <a:t>賃金</a:t>
            </a:r>
            <a:r>
              <a:rPr lang="ja-JP" altLang="en-US" dirty="0" smtClean="0"/>
              <a:t>をもらう</a:t>
            </a:r>
          </a:p>
          <a:p>
            <a:r>
              <a:rPr kumimoji="1" lang="ja-JP" altLang="en-US" dirty="0" smtClean="0"/>
              <a:t>この取引を、</a:t>
            </a:r>
          </a:p>
          <a:p>
            <a:r>
              <a:rPr lang="ja-JP" altLang="en-US" dirty="0" smtClean="0">
                <a:solidFill>
                  <a:srgbClr val="FF0000"/>
                </a:solidFill>
              </a:rPr>
              <a:t>雇用</a:t>
            </a:r>
            <a:r>
              <a:rPr lang="ja-JP" altLang="en-US" dirty="0">
                <a:solidFill>
                  <a:srgbClr val="FF0000"/>
                </a:solidFill>
              </a:rPr>
              <a:t>契約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550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雇用契約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539552" y="1700808"/>
            <a:ext cx="2016224" cy="22322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企業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6300192" y="1844824"/>
            <a:ext cx="2160240" cy="22322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従業員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6" name="右矢印 5"/>
          <p:cNvSpPr/>
          <p:nvPr/>
        </p:nvSpPr>
        <p:spPr>
          <a:xfrm>
            <a:off x="2987824" y="1700808"/>
            <a:ext cx="3168352" cy="108012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rgbClr val="FF0000"/>
                </a:solidFill>
              </a:rPr>
              <a:t>賃金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7" name="右矢印 6"/>
          <p:cNvSpPr/>
          <p:nvPr/>
        </p:nvSpPr>
        <p:spPr>
          <a:xfrm flipH="1">
            <a:off x="2555776" y="2661940"/>
            <a:ext cx="3312368" cy="108012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rgbClr val="FF0000"/>
                </a:solidFill>
              </a:rPr>
              <a:t>労働力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企業の資金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3538736" cy="1900807"/>
          </a:xfrm>
          <a:ln>
            <a:solidFill>
              <a:schemeClr val="accent1">
                <a:shade val="50000"/>
              </a:schemeClr>
            </a:solidFill>
          </a:ln>
        </p:spPr>
        <p:txBody>
          <a:bodyPr/>
          <a:lstStyle/>
          <a:p>
            <a:r>
              <a:rPr kumimoji="1" lang="ja-JP" altLang="en-US" dirty="0" smtClean="0"/>
              <a:t>設備、機械</a:t>
            </a:r>
          </a:p>
          <a:p>
            <a:r>
              <a:rPr lang="ja-JP" altLang="en-US" dirty="0" smtClean="0"/>
              <a:t>材料、原料</a:t>
            </a:r>
          </a:p>
          <a:p>
            <a:r>
              <a:rPr kumimoji="1" lang="ja-JP" altLang="en-US" dirty="0"/>
              <a:t>従業員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139952" y="1556792"/>
            <a:ext cx="3312368" cy="2808312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 smtClean="0"/>
              <a:t>商品　（売上）</a:t>
            </a: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467544" y="3573016"/>
            <a:ext cx="3538736" cy="792088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利益</a:t>
            </a:r>
            <a:endParaRPr lang="ja-JP" altLang="en-US" dirty="0"/>
          </a:p>
        </p:txBody>
      </p:sp>
      <p:sp>
        <p:nvSpPr>
          <p:cNvPr id="6" name="右矢印 5"/>
          <p:cNvSpPr/>
          <p:nvPr/>
        </p:nvSpPr>
        <p:spPr>
          <a:xfrm>
            <a:off x="3563888" y="2708920"/>
            <a:ext cx="1080120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下矢印 6"/>
          <p:cNvSpPr/>
          <p:nvPr/>
        </p:nvSpPr>
        <p:spPr>
          <a:xfrm rot="1367875">
            <a:off x="3203848" y="1196752"/>
            <a:ext cx="432048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827584" y="5301208"/>
            <a:ext cx="6624736" cy="792088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トレード・オフの関係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3714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わたしたち→　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　就職　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雇用されることで</a:t>
            </a:r>
          </a:p>
          <a:p>
            <a:r>
              <a:rPr lang="ja-JP" altLang="en-US" dirty="0" smtClean="0"/>
              <a:t>収入を得る</a:t>
            </a:r>
            <a:endParaRPr kumimoji="1" lang="ja-JP" altLang="en-US" dirty="0" smtClean="0"/>
          </a:p>
          <a:p>
            <a:r>
              <a:rPr lang="ja-JP" altLang="en-US" dirty="0" smtClean="0"/>
              <a:t>税金を納める</a:t>
            </a:r>
          </a:p>
          <a:p>
            <a:r>
              <a:rPr kumimoji="1" lang="ja-JP" altLang="en-US" dirty="0" smtClean="0"/>
              <a:t>社会保障を受けられる</a:t>
            </a:r>
          </a:p>
          <a:p>
            <a:r>
              <a:rPr lang="ja-JP" altLang="en-US" dirty="0" smtClean="0"/>
              <a:t>生活が安定</a:t>
            </a:r>
          </a:p>
          <a:p>
            <a:r>
              <a:rPr kumimoji="1" lang="ja-JP" altLang="en-US" dirty="0" smtClean="0"/>
              <a:t>反対</a:t>
            </a:r>
            <a:r>
              <a:rPr kumimoji="1" lang="ja-JP" altLang="en-US" dirty="0"/>
              <a:t>に</a:t>
            </a:r>
            <a:r>
              <a:rPr kumimoji="1" lang="ja-JP" altLang="en-US" dirty="0" smtClean="0"/>
              <a:t>、</a:t>
            </a:r>
          </a:p>
          <a:p>
            <a:r>
              <a:rPr lang="ja-JP" altLang="en-US" dirty="0" smtClean="0"/>
              <a:t>不況　→　失業　→　社会全体が不安定に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9588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失業とは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会社を辞めること</a:t>
            </a:r>
          </a:p>
          <a:p>
            <a:r>
              <a:rPr lang="ja-JP" altLang="en-US" dirty="0"/>
              <a:t>では</a:t>
            </a:r>
            <a:r>
              <a:rPr lang="ja-JP" altLang="en-US" dirty="0" smtClean="0"/>
              <a:t>ない</a:t>
            </a:r>
          </a:p>
          <a:p>
            <a:r>
              <a:rPr kumimoji="1" lang="ja-JP" altLang="en-US" dirty="0" smtClean="0"/>
              <a:t>職を求めている人</a:t>
            </a:r>
          </a:p>
          <a:p>
            <a:r>
              <a:rPr lang="ja-JP" altLang="en-US" dirty="0" smtClean="0"/>
              <a:t>求めていない人は</a:t>
            </a:r>
          </a:p>
          <a:p>
            <a:r>
              <a:rPr kumimoji="1" lang="ja-JP" altLang="en-US" dirty="0" smtClean="0"/>
              <a:t>「失業」に、当てはまらない</a:t>
            </a:r>
          </a:p>
          <a:p>
            <a:r>
              <a:rPr lang="ja-JP" altLang="en-US" dirty="0"/>
              <a:t>の</a:t>
            </a:r>
            <a:r>
              <a:rPr lang="ja-JP" altLang="en-US" dirty="0" smtClean="0"/>
              <a:t>で</a:t>
            </a:r>
          </a:p>
          <a:p>
            <a:r>
              <a:rPr kumimoji="1" lang="ja-JP" altLang="en-US" dirty="0" smtClean="0"/>
              <a:t>完全失業率とは違う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3096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完全</a:t>
            </a:r>
            <a:r>
              <a:rPr lang="ja-JP" altLang="en-US" dirty="0"/>
              <a:t>失業率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628800"/>
            <a:ext cx="2952328" cy="604664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>
                <a:solidFill>
                  <a:srgbClr val="FF0000"/>
                </a:solidFill>
              </a:rPr>
              <a:t>完全失業率</a:t>
            </a:r>
            <a:r>
              <a:rPr kumimoji="1" lang="ja-JP" altLang="en-US" dirty="0" smtClean="0"/>
              <a:t>　＝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192364" y="1859992"/>
            <a:ext cx="2232248" cy="70047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dirty="0" smtClean="0"/>
              <a:t>完全失業者</a:t>
            </a:r>
            <a:endParaRPr lang="ja-JP" altLang="en-US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491880" y="1700808"/>
            <a:ext cx="2579712" cy="2767744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ja-JP" altLang="en-US" dirty="0" smtClean="0"/>
          </a:p>
          <a:p>
            <a:pPr marL="0" indent="0">
              <a:buFont typeface="Arial" pitchFamily="34" charset="0"/>
              <a:buNone/>
            </a:pPr>
            <a:endParaRPr lang="ja-JP" altLang="en-US" dirty="0"/>
          </a:p>
          <a:p>
            <a:pPr marL="0" indent="0">
              <a:buFont typeface="Arial" pitchFamily="34" charset="0"/>
              <a:buNone/>
            </a:pPr>
            <a:endParaRPr lang="ja-JP" altLang="en-US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dirty="0" smtClean="0"/>
              <a:t>労働力人口</a:t>
            </a:r>
            <a:endParaRPr lang="ja-JP" altLang="en-US" dirty="0"/>
          </a:p>
        </p:txBody>
      </p:sp>
      <p:sp>
        <p:nvSpPr>
          <p:cNvPr id="6" name="角丸四角形吹き出し 5"/>
          <p:cNvSpPr/>
          <p:nvPr/>
        </p:nvSpPr>
        <p:spPr>
          <a:xfrm>
            <a:off x="899592" y="4221088"/>
            <a:ext cx="2736304" cy="1656184"/>
          </a:xfrm>
          <a:prstGeom prst="wedgeRoundRectCallout">
            <a:avLst>
              <a:gd name="adj1" fmla="val 52035"/>
              <a:gd name="adj2" fmla="val -77829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rgbClr val="FFC000"/>
                </a:solidFill>
              </a:rPr>
              <a:t>15</a:t>
            </a:r>
            <a:r>
              <a:rPr kumimoji="1" lang="ja-JP" altLang="en-US" sz="3200" dirty="0" smtClean="0">
                <a:solidFill>
                  <a:srgbClr val="FFC000"/>
                </a:solidFill>
              </a:rPr>
              <a:t>歳～</a:t>
            </a:r>
            <a:r>
              <a:rPr kumimoji="1" lang="en-US" altLang="ja-JP" sz="3200" dirty="0" smtClean="0">
                <a:solidFill>
                  <a:srgbClr val="FFC000"/>
                </a:solidFill>
              </a:rPr>
              <a:t>65</a:t>
            </a:r>
            <a:r>
              <a:rPr kumimoji="1" lang="ja-JP" altLang="en-US" sz="3200" dirty="0" smtClean="0">
                <a:solidFill>
                  <a:srgbClr val="FFC000"/>
                </a:solidFill>
              </a:rPr>
              <a:t>歳</a:t>
            </a:r>
            <a:endParaRPr kumimoji="1" lang="ja-JP" altLang="en-US" sz="3200" dirty="0">
              <a:solidFill>
                <a:srgbClr val="FFC000"/>
              </a:solidFill>
            </a:endParaRPr>
          </a:p>
        </p:txBody>
      </p:sp>
      <p:sp>
        <p:nvSpPr>
          <p:cNvPr id="7" name="角丸四角形吹き出し 6"/>
          <p:cNvSpPr/>
          <p:nvPr/>
        </p:nvSpPr>
        <p:spPr>
          <a:xfrm>
            <a:off x="6300192" y="2812368"/>
            <a:ext cx="2736304" cy="1656184"/>
          </a:xfrm>
          <a:prstGeom prst="wedgeRoundRectCallout">
            <a:avLst>
              <a:gd name="adj1" fmla="val -62141"/>
              <a:gd name="adj2" fmla="val -72461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rgbClr val="FFC000"/>
                </a:solidFill>
              </a:rPr>
              <a:t>求職者</a:t>
            </a:r>
            <a:endParaRPr kumimoji="1" lang="ja-JP" altLang="en-US" sz="3200" dirty="0">
              <a:solidFill>
                <a:srgbClr val="FFC000"/>
              </a:solidFill>
            </a:endParaRPr>
          </a:p>
        </p:txBody>
      </p:sp>
      <p:sp>
        <p:nvSpPr>
          <p:cNvPr id="8" name="角丸四角形吹き出し 7"/>
          <p:cNvSpPr/>
          <p:nvPr/>
        </p:nvSpPr>
        <p:spPr>
          <a:xfrm>
            <a:off x="5868144" y="4725144"/>
            <a:ext cx="2736304" cy="1656184"/>
          </a:xfrm>
          <a:prstGeom prst="wedgeRoundRectCallout">
            <a:avLst>
              <a:gd name="adj1" fmla="val 22795"/>
              <a:gd name="adj2" fmla="val -89331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rgbClr val="FFC000"/>
                </a:solidFill>
              </a:rPr>
              <a:t>ニート</a:t>
            </a:r>
          </a:p>
          <a:p>
            <a:pPr algn="ctr"/>
            <a:r>
              <a:rPr lang="ja-JP" altLang="en-US" sz="3200" dirty="0">
                <a:solidFill>
                  <a:srgbClr val="FFC000"/>
                </a:solidFill>
              </a:rPr>
              <a:t>含まず</a:t>
            </a:r>
            <a:endParaRPr kumimoji="1" lang="ja-JP" altLang="en-US" sz="3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722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880</Words>
  <Application>Microsoft Office PowerPoint</Application>
  <PresentationFormat>画面に合わせる (4:3)</PresentationFormat>
  <Paragraphs>261</Paragraphs>
  <Slides>35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35</vt:i4>
      </vt:variant>
    </vt:vector>
  </HeadingPairs>
  <TitlesOfParts>
    <vt:vector size="36" baseType="lpstr">
      <vt:lpstr>Office テーマ</vt:lpstr>
      <vt:lpstr>4　雇用</vt:lpstr>
      <vt:lpstr>導入</vt:lpstr>
      <vt:lpstr>めあて</vt:lpstr>
      <vt:lpstr>P.119 雇用の意義</vt:lpstr>
      <vt:lpstr>雇用契約</vt:lpstr>
      <vt:lpstr>企業の資金</vt:lpstr>
      <vt:lpstr>わたしたち→　(　就職　)</vt:lpstr>
      <vt:lpstr>失業とは</vt:lpstr>
      <vt:lpstr>完全失業率</vt:lpstr>
      <vt:lpstr>求職を諦めると</vt:lpstr>
      <vt:lpstr>教科書　P.119</vt:lpstr>
      <vt:lpstr>P.120  わが国における雇用の特徴</vt:lpstr>
      <vt:lpstr>1990年代　バブル経済崩壊</vt:lpstr>
      <vt:lpstr>P.120 Word</vt:lpstr>
      <vt:lpstr>P120 正社員・非正規社員の推移</vt:lpstr>
      <vt:lpstr>(2)　賃金形態の変化</vt:lpstr>
      <vt:lpstr>従来型の問題</vt:lpstr>
      <vt:lpstr>(3) 労使関係の変化</vt:lpstr>
      <vt:lpstr>Ｐ１２１ 雇用形態と年齢別賃金</vt:lpstr>
      <vt:lpstr>Ｐ121 終身雇用と年功序列の賃金制度</vt:lpstr>
      <vt:lpstr>P122 さまざまな雇用形態</vt:lpstr>
      <vt:lpstr>正規雇用</vt:lpstr>
      <vt:lpstr>非正規雇用</vt:lpstr>
      <vt:lpstr>P.123 □派遣契約のしくみ</vt:lpstr>
      <vt:lpstr>PowerPoint プレゼンテーション</vt:lpstr>
      <vt:lpstr>P124 雇用にともなう企業の責任</vt:lpstr>
      <vt:lpstr>福利厚生制度</vt:lpstr>
      <vt:lpstr>(1) 法定福利制度</vt:lpstr>
      <vt:lpstr>(2) 法定外福利制度</vt:lpstr>
      <vt:lpstr>(3) 雇用に関する法規</vt:lpstr>
      <vt:lpstr>P.125 すべての人が誇りをもって働くために</vt:lpstr>
      <vt:lpstr>P.125 正規社員と非正規社員の 福利厚生制度</vt:lpstr>
      <vt:lpstr>人が人としてはたらくため</vt:lpstr>
      <vt:lpstr>まとめ</vt:lpstr>
      <vt:lpstr>確認問題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　雇用</dc:title>
  <dc:creator>user</dc:creator>
  <cp:lastModifiedBy>user</cp:lastModifiedBy>
  <cp:revision>21</cp:revision>
  <dcterms:created xsi:type="dcterms:W3CDTF">2020-10-24T05:17:34Z</dcterms:created>
  <dcterms:modified xsi:type="dcterms:W3CDTF">2020-10-24T08:37:23Z</dcterms:modified>
</cp:coreProperties>
</file>